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48"/>
  </p:notesMasterIdLst>
  <p:handoutMasterIdLst>
    <p:handoutMasterId r:id="rId49"/>
  </p:handoutMasterIdLst>
  <p:sldIdLst>
    <p:sldId id="1485" r:id="rId3"/>
    <p:sldId id="1486" r:id="rId4"/>
    <p:sldId id="148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267" r:id="rId13"/>
    <p:sldId id="450" r:id="rId14"/>
    <p:sldId id="458" r:id="rId15"/>
    <p:sldId id="460" r:id="rId16"/>
    <p:sldId id="461" r:id="rId17"/>
    <p:sldId id="462" r:id="rId18"/>
    <p:sldId id="463" r:id="rId19"/>
    <p:sldId id="464" r:id="rId20"/>
    <p:sldId id="465" r:id="rId21"/>
    <p:sldId id="1489" r:id="rId22"/>
    <p:sldId id="149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67" r:id="rId31"/>
    <p:sldId id="468" r:id="rId32"/>
    <p:sldId id="469" r:id="rId33"/>
    <p:sldId id="466" r:id="rId34"/>
    <p:sldId id="475" r:id="rId35"/>
    <p:sldId id="471" r:id="rId36"/>
    <p:sldId id="470" r:id="rId37"/>
    <p:sldId id="472" r:id="rId38"/>
    <p:sldId id="1459" r:id="rId39"/>
    <p:sldId id="1464" r:id="rId40"/>
    <p:sldId id="1466" r:id="rId41"/>
    <p:sldId id="1457" r:id="rId42"/>
    <p:sldId id="1458" r:id="rId43"/>
    <p:sldId id="1447" r:id="rId44"/>
    <p:sldId id="1414" r:id="rId45"/>
    <p:sldId id="1488" r:id="rId46"/>
    <p:sldId id="1484" r:id="rId47"/>
  </p:sldIdLst>
  <p:sldSz cx="12436475" cy="6994525"/>
  <p:notesSz cx="6858000" cy="9144000"/>
  <p:custDataLst>
    <p:tags r:id="rId5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7A"/>
    <a:srgbClr val="001338"/>
    <a:srgbClr val="001344"/>
    <a:srgbClr val="E3C038"/>
    <a:srgbClr val="0078D7"/>
    <a:srgbClr val="000000"/>
    <a:srgbClr val="FFFFFF"/>
    <a:srgbClr val="592C8C"/>
    <a:srgbClr val="505050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>
        <p:scale>
          <a:sx n="150" d="100"/>
          <a:sy n="150" d="100"/>
        </p:scale>
        <p:origin x="108" y="-21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5/3/2022 10:53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5/3/2022 10:53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25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385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771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2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978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0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758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42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5/3/2022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Sensor de cámara RGB</a:t>
            </a:r>
          </a:p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Sensor de cámara IMX219 de Sony con lente 6P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Resolución: 8 MP a 30 FPS, distancia: de 50 cm a infinito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Campo de visión: 120 grados diagonal, Color: amplio rango dinámico, obturador gradual de foco fijo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76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Unidad de procesamiento de visión (VPU) Intel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Movidius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Myriad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X (MA2085) con ISP de cámara Intel integrado, 0,7 TOPS</a:t>
            </a:r>
          </a:p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Redes neuronales y procesamiento de imágenes</a:t>
            </a:r>
            <a:b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Soporta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OnnX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Runetime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OpenVINO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Hub, IoT Edge y Azure Machine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Learning</a:t>
            </a:r>
            <a:endParaRPr lang="es-E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2Gb de LPDDR4</a:t>
            </a:r>
            <a:b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-10 a 70 grados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3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Campo lejano de 180 grados a 4 m, 63 dB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Códec XMOS XUF208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33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4 micrófonos </a:t>
            </a:r>
            <a:r>
              <a:rPr lang="es-E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MEMSensing</a:t>
            </a: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Microsystems (MSM261D3526Z1CM)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2 botones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Concentrador USB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DAC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3 LED</a:t>
            </a:r>
            <a:br>
              <a:rPr lang="es-ES" dirty="0"/>
            </a:br>
            <a:r>
              <a:rPr lang="es-E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Controlador LED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6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29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4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10 minutos para crear los primeros marcos de IA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Menos de 30 minutos para crear un prototipo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Captura y etiquetado de datos de entrenamiento iniciales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básico</a:t>
            </a:r>
            <a:br>
              <a:rPr lang="es-ES" dirty="0">
                <a:effectLst/>
              </a:rPr>
            </a:br>
            <a:r>
              <a:rPr lang="es-ES" dirty="0">
                <a:effectLst/>
              </a:rPr>
              <a:t>Personalización del modelo de IA avanzado</a:t>
            </a:r>
          </a:p>
          <a:p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4GB y 16GB de HDD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r>
              <a:rPr lang="es-ES" dirty="0">
                <a:effectLst/>
              </a:rPr>
              <a:t>CBL </a:t>
            </a:r>
            <a:r>
              <a:rPr lang="es-ES" dirty="0" err="1">
                <a:effectLst/>
              </a:rPr>
              <a:t>Miner</a:t>
            </a:r>
            <a:r>
              <a:rPr lang="es-ES" dirty="0">
                <a:effectLst/>
              </a:rPr>
              <a:t> distro de Linux</a:t>
            </a:r>
            <a:br>
              <a:rPr lang="es-ES" dirty="0">
                <a:effectLst/>
              </a:rPr>
            </a:br>
            <a:br>
              <a:rPr lang="es-ES" dirty="0">
                <a:effectLst/>
              </a:rPr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64565-FD45-4089-857D-A37ED64B754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06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3074"/>
            <a:ext cx="763310" cy="5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3074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98499-D631-4393-BC04-398CD5CEE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5637" y="225400"/>
            <a:ext cx="7601006" cy="65437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D3350EA-831C-4C6A-A770-BC019C18E5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903068" y="4106862"/>
            <a:ext cx="2857937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5E148-B7E1-4708-980E-4EC968B21E98}"/>
              </a:ext>
            </a:extLst>
          </p:cNvPr>
          <p:cNvSpPr txBox="1"/>
          <p:nvPr userDrawn="1"/>
        </p:nvSpPr>
        <p:spPr>
          <a:xfrm>
            <a:off x="312736" y="1668462"/>
            <a:ext cx="4038600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2800" b="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s-ES" noProof="0"/>
              <a:t>Nuestro patrocinadores</a:t>
            </a:r>
          </a:p>
        </p:txBody>
      </p:sp>
    </p:spTree>
    <p:extLst>
      <p:ext uri="{BB962C8B-B14F-4D97-AF65-F5344CB8AC3E}">
        <p14:creationId xmlns:p14="http://schemas.microsoft.com/office/powerpoint/2010/main" val="171199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0EA1D1B-F5E2-46D3-A6E1-F97EF791D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5" y="0"/>
            <a:ext cx="8862126" cy="709192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39" y="257322"/>
            <a:ext cx="6964427" cy="1185992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48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639" y="1700636"/>
            <a:ext cx="11770930" cy="45106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36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3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3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3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3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F47B0E5-89CD-4E47-8C8E-146F286B9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22" y="316073"/>
            <a:ext cx="1970754" cy="50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3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3866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" y="938617"/>
            <a:ext cx="5418750" cy="1351952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48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2520356"/>
            <a:ext cx="5774077" cy="688245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32">
                <a:solidFill>
                  <a:schemeClr val="bg1"/>
                </a:solidFill>
                <a:latin typeface="+mn-lt"/>
              </a:defRPr>
            </a:lvl1pPr>
            <a:lvl2pPr>
              <a:defRPr sz="1836">
                <a:solidFill>
                  <a:schemeClr val="bg1"/>
                </a:solidFill>
              </a:defRPr>
            </a:lvl2pPr>
            <a:lvl3pPr>
              <a:defRPr sz="1632">
                <a:solidFill>
                  <a:schemeClr val="bg1"/>
                </a:solidFill>
              </a:defRPr>
            </a:lvl3pPr>
            <a:lvl4pPr>
              <a:defRPr sz="1428">
                <a:solidFill>
                  <a:schemeClr val="bg1"/>
                </a:solidFill>
              </a:defRPr>
            </a:lvl4pPr>
            <a:lvl5pPr>
              <a:defRPr sz="14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3375188"/>
            <a:ext cx="5774077" cy="688245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32">
                <a:solidFill>
                  <a:schemeClr val="bg1"/>
                </a:solidFill>
                <a:latin typeface="+mn-lt"/>
              </a:defRPr>
            </a:lvl1pPr>
            <a:lvl2pPr>
              <a:defRPr sz="1836">
                <a:solidFill>
                  <a:schemeClr val="bg1"/>
                </a:solidFill>
              </a:defRPr>
            </a:lvl2pPr>
            <a:lvl3pPr>
              <a:defRPr sz="1632">
                <a:solidFill>
                  <a:schemeClr val="bg1"/>
                </a:solidFill>
              </a:defRPr>
            </a:lvl3pPr>
            <a:lvl4pPr>
              <a:defRPr sz="1428">
                <a:solidFill>
                  <a:schemeClr val="bg1"/>
                </a:solidFill>
              </a:defRPr>
            </a:lvl4pPr>
            <a:lvl5pPr>
              <a:defRPr sz="14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4189239"/>
            <a:ext cx="5774077" cy="688245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32">
                <a:solidFill>
                  <a:schemeClr val="bg1"/>
                </a:solidFill>
                <a:latin typeface="+mn-lt"/>
              </a:defRPr>
            </a:lvl1pPr>
            <a:lvl2pPr>
              <a:defRPr sz="1836">
                <a:solidFill>
                  <a:schemeClr val="bg1"/>
                </a:solidFill>
              </a:defRPr>
            </a:lvl2pPr>
            <a:lvl3pPr>
              <a:defRPr sz="1632">
                <a:solidFill>
                  <a:schemeClr val="bg1"/>
                </a:solidFill>
              </a:defRPr>
            </a:lvl3pPr>
            <a:lvl4pPr>
              <a:defRPr sz="1428">
                <a:solidFill>
                  <a:schemeClr val="bg1"/>
                </a:solidFill>
              </a:defRPr>
            </a:lvl4pPr>
            <a:lvl5pPr>
              <a:defRPr sz="14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5025496"/>
            <a:ext cx="5774077" cy="688245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32">
                <a:solidFill>
                  <a:schemeClr val="bg1"/>
                </a:solidFill>
                <a:latin typeface="+mn-lt"/>
              </a:defRPr>
            </a:lvl1pPr>
            <a:lvl2pPr>
              <a:defRPr sz="1836">
                <a:solidFill>
                  <a:schemeClr val="bg1"/>
                </a:solidFill>
              </a:defRPr>
            </a:lvl2pPr>
            <a:lvl3pPr>
              <a:defRPr sz="1632">
                <a:solidFill>
                  <a:schemeClr val="bg1"/>
                </a:solidFill>
              </a:defRPr>
            </a:lvl3pPr>
            <a:lvl4pPr>
              <a:defRPr sz="1428">
                <a:solidFill>
                  <a:schemeClr val="bg1"/>
                </a:solidFill>
              </a:defRPr>
            </a:lvl4pPr>
            <a:lvl5pPr>
              <a:defRPr sz="14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595" y="6246413"/>
            <a:ext cx="2279086" cy="337987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6AB9385-0E77-4038-9744-E35B385DF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21495" y="116425"/>
            <a:ext cx="1304186" cy="7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11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335"/>
              <a:ext cx="763310" cy="58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10047643" y="6219589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5040"/>
            <a:ext cx="1320205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3" r:id="rId32"/>
    <p:sldLayoutId id="2147484381" r:id="rId33"/>
    <p:sldLayoutId id="2147484384" r:id="rId34"/>
    <p:sldLayoutId id="2147484385" r:id="rId3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860215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63647A"/>
                </a:solidFill>
              </a:rPr>
              <a:t>Azure Percept Studio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A4B4F7-2459-426E-83BF-9FD871E4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51" y="1402005"/>
            <a:ext cx="6435373" cy="5592519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EC738CB-F5C0-4A9F-A0DE-A8C59FC6E581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A1C48B6-00D1-4749-9D74-0271D19F115D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306DA09-901B-4C93-8AEF-294F65A0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76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F259026-8D02-4B94-8500-080262EB02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81" y="16641"/>
            <a:ext cx="12434711" cy="6994525"/>
          </a:xfrm>
        </p:spPr>
      </p:sp>
      <p:pic>
        <p:nvPicPr>
          <p:cNvPr id="6" name="Imagen 5" descr="Personas sentadas en una mesa&#10;&#10;Descripción generada automáticamente con confianza media">
            <a:extLst>
              <a:ext uri="{FF2B5EF4-FFF2-40B4-BE49-F238E27FC236}">
                <a16:creationId xmlns:a16="http://schemas.microsoft.com/office/drawing/2014/main" id="{08C178C7-EA31-429A-AB6B-287F315DC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b="15273"/>
          <a:stretch/>
        </p:blipFill>
        <p:spPr>
          <a:xfrm>
            <a:off x="-13076" y="-12206"/>
            <a:ext cx="12499776" cy="71441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B705464-DE7D-40E8-B9ED-3C997AE5A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528" y="69699"/>
            <a:ext cx="12647981" cy="70609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1403D-52AD-463B-A218-7EA17A85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" y="938616"/>
            <a:ext cx="5417982" cy="1351952"/>
          </a:xfrm>
        </p:spPr>
        <p:txBody>
          <a:bodyPr>
            <a:normAutofit/>
          </a:bodyPr>
          <a:lstStyle/>
          <a:p>
            <a:r>
              <a:rPr lang="en-US" sz="3672" dirty="0">
                <a:solidFill>
                  <a:schemeClr val="bg1"/>
                </a:solidFill>
              </a:rPr>
              <a:t>Scenarios</a:t>
            </a:r>
            <a:r>
              <a:rPr lang="en-US" sz="3672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4D9E4A-6D25-42AF-A746-9B609D09C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" y="2520355"/>
            <a:ext cx="5773258" cy="688245"/>
          </a:xfrm>
        </p:spPr>
        <p:txBody>
          <a:bodyPr anchor="ctr"/>
          <a:lstStyle/>
          <a:p>
            <a:r>
              <a:rPr lang="en-US" sz="3264" dirty="0"/>
              <a:t>Time spend in a queue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560FFD-25C5-445B-AC0D-27C0D2611D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2" y="3375188"/>
            <a:ext cx="5773258" cy="688245"/>
          </a:xfrm>
        </p:spPr>
        <p:txBody>
          <a:bodyPr anchor="ctr"/>
          <a:lstStyle/>
          <a:p>
            <a:r>
              <a:rPr lang="en-US" sz="3264" dirty="0"/>
              <a:t>Parking stall alerting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A195E15-2522-41C6-A626-116F33FBCF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2" y="4189239"/>
            <a:ext cx="5773258" cy="688245"/>
          </a:xfrm>
        </p:spPr>
        <p:txBody>
          <a:bodyPr anchor="ctr"/>
          <a:lstStyle/>
          <a:p>
            <a:r>
              <a:rPr lang="en-US" sz="3264" dirty="0"/>
              <a:t>Trespass detection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899EECB-03AA-44CE-BA7E-51D6757FE498}"/>
              </a:ext>
            </a:extLst>
          </p:cNvPr>
          <p:cNvSpPr/>
          <p:nvPr/>
        </p:nvSpPr>
        <p:spPr>
          <a:xfrm>
            <a:off x="10302395" y="449992"/>
            <a:ext cx="1800889" cy="242095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6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BD953A7-81AC-42F2-9E5F-1EF23AB69186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14183AB-13C6-4509-9B35-CF32FC139B90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@tx_bals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27A7D86-2C4E-47E8-8FB6-3BF17E6A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550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598192" y="-77590"/>
            <a:ext cx="371265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Samples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430A95-B882-40F9-8AD8-33079355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9" y="1270145"/>
            <a:ext cx="10656104" cy="5458583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FB84D2E-9835-455E-9980-7D833ED8AA46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9578108-BDE6-41CA-A271-B3754E9F850F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28D1E70-F1D2-42B0-986D-C50E1D067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70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57965A-8276-49F7-A514-AABF453B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46" y="1171336"/>
            <a:ext cx="6997750" cy="5503848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8AAC53F9-2ED7-492D-83F4-365BA297B5F9}"/>
              </a:ext>
            </a:extLst>
          </p:cNvPr>
          <p:cNvSpPr txBox="1">
            <a:spLocks/>
          </p:cNvSpPr>
          <p:nvPr/>
        </p:nvSpPr>
        <p:spPr>
          <a:xfrm>
            <a:off x="911280" y="2569552"/>
            <a:ext cx="416906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775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Connect to Azure Percept WIFI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6A8034C-5A1C-47DA-AD35-F7AA52E895B5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7C4F221-AC99-4760-A954-A3C80C0115CF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6769858-3D5F-41C5-823F-E039011DC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25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78D245-01B0-4CEC-8549-3844CE02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59" y="1068584"/>
            <a:ext cx="7082702" cy="5709349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911280" y="2569552"/>
            <a:ext cx="416906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Set up WIFI for internet connection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7B82BCF-9D2B-45F4-9373-31240D8D9F5D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180094-7848-4578-886C-01E648DFF69B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1B119FD-3680-4D8C-B5E4-76381EF0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34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911280" y="2569552"/>
            <a:ext cx="416906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925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License Agreement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969701-9A9C-4DD2-88F9-D1F9B486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59" y="1068584"/>
            <a:ext cx="7043301" cy="563464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81227581-B0D1-4D17-8043-D5BBDB0CCF6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CF66E56-5E6A-4C5F-B082-68045CAF64D0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370C261-C853-4334-AE32-BDA5760B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85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911280" y="2569552"/>
            <a:ext cx="416906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Setup a new device in 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8ED8ED-92C2-422E-B8F7-ECB51999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61" y="1086896"/>
            <a:ext cx="7043301" cy="562937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ABD1CFF-FDB0-4445-9904-06C736E871D9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1E652E7-C405-49B0-913C-DC950546CDF5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164603A-5B28-4E5A-B43D-45E19949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83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911280" y="2569552"/>
            <a:ext cx="416906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625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Create Azure IoT Hub or assign to existing IoT Hub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8ED8ED-92C2-422E-B8F7-ECB51999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61" y="1086896"/>
            <a:ext cx="7043301" cy="56293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DA7CA5-06A7-4A48-AB11-DB020AAB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95" y="1086896"/>
            <a:ext cx="7043301" cy="564344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2E26B691-A931-45D4-8526-D9900F701E49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7C2CDE1-95B7-4BC9-B384-D3116F2619BC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1875407-925E-40FF-A54A-6EC2324E2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72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516096" y="2569552"/>
            <a:ext cx="456425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Waiting configuration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8ED8ED-92C2-422E-B8F7-ECB51999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61" y="1086896"/>
            <a:ext cx="7043301" cy="56293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DA7CA5-06A7-4A48-AB11-DB020AAB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95" y="1086896"/>
            <a:ext cx="7043301" cy="56434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3BD438-912A-448F-938E-15FF7FF8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28" y="1079859"/>
            <a:ext cx="7049910" cy="564344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B991524-1DBF-4929-B596-F2C5809E5239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0F582FF-2085-4912-B10A-8838AF1EBA24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4AA89C4-19D5-4E1D-9F21-B13D5372F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88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995443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Azure Percept configuration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A9C9053-E49E-4CBD-96C4-84D42458583A}"/>
              </a:ext>
            </a:extLst>
          </p:cNvPr>
          <p:cNvSpPr txBox="1">
            <a:spLocks/>
          </p:cNvSpPr>
          <p:nvPr/>
        </p:nvSpPr>
        <p:spPr>
          <a:xfrm>
            <a:off x="516096" y="2569552"/>
            <a:ext cx="4564250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Go to Azure Percept Studio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8ED8ED-92C2-422E-B8F7-ECB51999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61" y="1086896"/>
            <a:ext cx="7043301" cy="56293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DA7CA5-06A7-4A48-AB11-DB020AAB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95" y="1086896"/>
            <a:ext cx="7043301" cy="56434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3BD438-912A-448F-938E-15FF7FF8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28" y="1079859"/>
            <a:ext cx="7049910" cy="56434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6A1AD1-BCF9-42BC-BF36-34575F30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28" y="1079859"/>
            <a:ext cx="7049910" cy="565581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665E188-8A4A-4F6C-88ED-409FBEB34327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661D996-4724-418F-A1E5-58F2115E6D34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725CF4D-0938-4D58-B3B3-D45FA8A9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01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3898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358379" y="-188995"/>
            <a:ext cx="8602156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998" dirty="0"/>
              <a:t>Azure Percept Studio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A4B4F7-2459-426E-83BF-9FD871E4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51" y="1402005"/>
            <a:ext cx="6435373" cy="5592519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9C27F85-4D80-43C0-B04E-818DD6EACC92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29F2F80-CB06-4102-B3EE-34A2F9A2D7EA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45F7B76-A898-457C-89E3-43DF49EE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60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Fast development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CF385D-C229-44BD-8F76-CB063B50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85" y="1443313"/>
            <a:ext cx="5606117" cy="5130034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Deploy existing vision models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0D8D103-051F-4C8F-806F-2CC4CC238DF7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26E5E4C-9FD3-4338-A5A6-610B4C844C64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6AB5058-558D-4BC8-BE5B-E2E14BA82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20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Fast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92500" lnSpcReduction="1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Deploy existing audio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1FD9D0-DA34-441B-80D4-59028C87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50" y="1442965"/>
            <a:ext cx="5382650" cy="474139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26774D2-7D3E-4375-9715-FD9118F2A9FE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9272723-4E14-487A-B072-A08433153FD2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22F0C8E-D54E-45ED-BE78-0E0E77CDC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71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082D5D-C6C4-4366-B79A-12119039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32" y="1658703"/>
            <a:ext cx="7946479" cy="479624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35873A8-CD97-4E0A-8893-F0D3D73C43C8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5BC969B-EE50-4B38-AFFD-44366A61668E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814312-5F31-4D08-BB37-E567CF049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59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3449292" y="1570334"/>
            <a:ext cx="6297295" cy="156054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C0F566-D33F-41F0-9A83-E23B7A4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2" y="3195331"/>
            <a:ext cx="11394899" cy="266825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B4358FB-736E-4D2A-83C6-0B0B2E377F86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BEBBDB2-5858-42E0-B55A-29E3E51D716A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77D26DE-3B10-42D3-99E3-BB871DC2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14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D60083-C615-41BA-8293-04B00995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16" y="2338169"/>
            <a:ext cx="7954270" cy="278809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41F64D6-32DB-4D9D-9211-EEBAA000760B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6E63984-5BBD-48B7-842F-290AB3CC39D5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6FDACE3-C61D-46D6-ADEF-15B43195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87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718097" y="1323407"/>
            <a:ext cx="3259672" cy="685670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5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637E15-DDBE-4317-A1CA-ADC0AEB8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7" y="2128984"/>
            <a:ext cx="11423107" cy="445253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B5E2D47-E8A1-400B-AA24-4FFBDB09263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6957958-AB9D-4D08-9C62-FFEF62B270D1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A0EFF8D-C24F-4FFD-8CDB-2411AD408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083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AE0760-F22D-4C12-A30E-EA027CF2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86" y="2065049"/>
            <a:ext cx="6586169" cy="371730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98026286-5A35-4E7A-B63D-BF1C9B22B15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192A10-A595-412F-89E0-E1773250D7FD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DC70BFF-A20D-48E8-B7FC-1D068FFF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63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D2E3D35-4CEF-4D00-933B-BF52D5375085}"/>
              </a:ext>
            </a:extLst>
          </p:cNvPr>
          <p:cNvGrpSpPr/>
          <p:nvPr/>
        </p:nvGrpSpPr>
        <p:grpSpPr>
          <a:xfrm>
            <a:off x="4426849" y="2065051"/>
            <a:ext cx="7335936" cy="4116070"/>
            <a:chOff x="4339577" y="2024744"/>
            <a:chExt cx="7192747" cy="403572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A2CF5F9-8150-4645-8A93-2D70AA56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577" y="2024744"/>
              <a:ext cx="7192747" cy="368378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8C27543-AB09-48BB-9293-69A9F483B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197"/>
            <a:stretch/>
          </p:blipFill>
          <p:spPr>
            <a:xfrm>
              <a:off x="4421777" y="5682896"/>
              <a:ext cx="7110547" cy="377577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B57AB59-3727-444B-9B7F-97084B1C3661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EB78ACD-962E-4861-B664-CC647C0D9591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2281438-7A85-43D1-88BF-57B29140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2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69975" y="1542812"/>
            <a:ext cx="5552608" cy="1535430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Audio models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7BDAAD7-6527-4D3A-9B81-78680B44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3026906"/>
            <a:ext cx="12434711" cy="2753745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27741CD-5F92-4F58-AB46-DBBC4109F26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C5F29F6-AC1C-4625-BD94-50492AD2061D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C407028-6B4A-4D04-A906-F81713628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31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Azure Percept y Custom Vision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Txema González Balseiro</a:t>
            </a:r>
            <a:br>
              <a:rPr lang="en-US" dirty="0"/>
            </a:br>
            <a:endParaRPr lang="en-US" dirty="0"/>
          </a:p>
          <a:p>
            <a:r>
              <a:rPr lang="en-US" sz="1800" dirty="0"/>
              <a:t>Azure Evangelist NTT Data </a:t>
            </a:r>
          </a:p>
          <a:p>
            <a:r>
              <a:rPr lang="en-US" sz="1800" dirty="0"/>
              <a:t>@tx_bals</a:t>
            </a:r>
            <a:br>
              <a:rPr lang="en-US" sz="1800" dirty="0"/>
            </a:br>
            <a:r>
              <a:rPr lang="en-US" sz="1800" dirty="0"/>
              <a:t>https://txemagonzalez.com/</a:t>
            </a:r>
          </a:p>
          <a:p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D55390-D2DC-4087-8A96-09CF74A5463A}"/>
              </a:ext>
            </a:extLst>
          </p:cNvPr>
          <p:cNvSpPr txBox="1"/>
          <p:nvPr/>
        </p:nvSpPr>
        <p:spPr>
          <a:xfrm>
            <a:off x="1321693" y="6449590"/>
            <a:ext cx="124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338"/>
                </a:solidFill>
              </a:rPr>
              <a:t>@tx_bals</a:t>
            </a:r>
            <a:endParaRPr lang="es-ES" dirty="0">
              <a:solidFill>
                <a:srgbClr val="00133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1565623" y="2781936"/>
            <a:ext cx="4652614" cy="1535430"/>
          </a:xfrm>
          <a:prstGeom prst="rect">
            <a:avLst/>
          </a:prstGeom>
        </p:spPr>
        <p:txBody>
          <a:bodyPr vert="horz" lIns="93260" tIns="46630" rIns="93260" bIns="46630" rtlCol="0" anchor="ctr">
            <a:normAutofit lnSpcReduction="1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Audio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30B0A-E538-4C90-936C-F573F783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5" y="1249173"/>
            <a:ext cx="3522343" cy="574535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FA5C61C-7A40-43E1-ABCA-EE2594E3980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458B2E6-2BD5-4E5C-91D6-CF35E29B9C8E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747C7CB-5EEC-476E-B980-2181075B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192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Fast 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1565623" y="2781936"/>
            <a:ext cx="4652614" cy="1535430"/>
          </a:xfrm>
          <a:prstGeom prst="rect">
            <a:avLst/>
          </a:prstGeom>
        </p:spPr>
        <p:txBody>
          <a:bodyPr vert="horz" lIns="93260" tIns="46630" rIns="93260" bIns="46630" rtlCol="0" anchor="ctr">
            <a:normAutofit lnSpcReduction="1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Audio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30B0A-E538-4C90-936C-F573F783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5" y="1249173"/>
            <a:ext cx="3522343" cy="574535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B4400F1-94DD-4164-8172-079ACD6E8034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BB0BE84-F74B-40BF-82CD-D6C2FA4702C7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435949A-6C8F-4963-85A0-8281DDF5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166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10463450" cy="219781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Custom vision model count people sample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E89F955-C64D-4FE5-865D-2872FC85271B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7C97025-6400-4C28-80E0-EA1251DECBA9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C6A3C7A-A338-4088-A9A9-3EA80DD5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651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280336-281C-4284-B520-311ACFBA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43" y="2508990"/>
            <a:ext cx="7582565" cy="240168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F592C4E-0CBC-4056-85E5-8815DCEC9626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9DC0874-B85A-45F6-A3B1-0F4FD3813930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491B5A3-DD19-4315-8101-0799607D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522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FF9A9C-4F2A-4D35-B7D1-812E516B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69" y="1623903"/>
            <a:ext cx="5259656" cy="474243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357BF42-65E1-4CB9-BBFC-E5DC103F0812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B0D2B69-ED44-4882-A1EA-C2868E73889D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46845E3-C1C6-44C6-A16F-A340CC92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97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3616EE-CBEA-4DD3-85B0-4B0533FA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19" y="1806511"/>
            <a:ext cx="7324902" cy="392955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5C66099-444C-44A8-8BF2-DE019519AF22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39A4D1C-B535-4828-B422-486409A44187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0FBF1EA-8941-4FE7-9685-DD91A0667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22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5" y="257322"/>
            <a:ext cx="9143954" cy="1185992"/>
          </a:xfrm>
        </p:spPr>
        <p:txBody>
          <a:bodyPr>
            <a:normAutofit/>
          </a:bodyPr>
          <a:lstStyle/>
          <a:p>
            <a:r>
              <a:rPr lang="en-US" sz="4000" dirty="0"/>
              <a:t>Custom development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18F34C70-45E7-4DFB-A5A9-D609D56E0494}"/>
              </a:ext>
            </a:extLst>
          </p:cNvPr>
          <p:cNvSpPr txBox="1">
            <a:spLocks/>
          </p:cNvSpPr>
          <p:nvPr/>
        </p:nvSpPr>
        <p:spPr>
          <a:xfrm>
            <a:off x="911279" y="2569551"/>
            <a:ext cx="5004786" cy="2149628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Vision models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18E076-EE90-4C19-B7C1-BEA36EFA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184" y="2971402"/>
            <a:ext cx="5508957" cy="165171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B39B2FC-CD5D-4EC2-A7CA-AFDB199F8304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7202796-AC7A-424F-9BAB-4244B1BA519D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5A2AE44-2A3E-4623-AE5D-FFB4F586E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4495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8A092-E2E4-419F-BE23-D0948FCE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39" y="1443313"/>
            <a:ext cx="8525113" cy="5292063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2B3C32D-B319-4B76-A8EE-F08B36CA1E10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E62501A-AC90-41D4-95C0-3FD8FAB27163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CD8D391-8E7A-4E03-9920-5446E4855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92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52486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B349E5-3497-4685-9E0D-F9F6956F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57" y="1443314"/>
            <a:ext cx="6634799" cy="4654738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D639EEEF-8BAF-464A-B039-8960508F3C84}"/>
              </a:ext>
            </a:extLst>
          </p:cNvPr>
          <p:cNvSpPr txBox="1">
            <a:spLocks/>
          </p:cNvSpPr>
          <p:nvPr/>
        </p:nvSpPr>
        <p:spPr>
          <a:xfrm>
            <a:off x="911280" y="2653605"/>
            <a:ext cx="2913275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Azure Percept Vision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55B9A90-E5BF-411D-85D3-0275F1F9745E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808E127-8BCE-498B-9020-ABDD41AF3A14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44C139A-BB0E-47DD-9DC3-38491DF1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39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4CD95F-7B92-4F1C-8358-1134829632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80" y="1443313"/>
            <a:ext cx="6634702" cy="4655673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911280" y="2653605"/>
            <a:ext cx="2913275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Azure </a:t>
            </a:r>
            <a:r>
              <a:rPr lang="en-US" sz="5500" dirty="0">
                <a:solidFill>
                  <a:srgbClr val="63647A"/>
                </a:solidFill>
              </a:rPr>
              <a:t>Percept</a:t>
            </a:r>
            <a:r>
              <a:rPr lang="en-US" sz="5507" dirty="0">
                <a:solidFill>
                  <a:srgbClr val="63647A"/>
                </a:solidFill>
              </a:rPr>
              <a:t> Vision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CB5403-3749-44D2-AC88-B07A575D52F2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DDCCC22-A79F-4722-A4A7-37A295A24812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7047BB3-B016-43D4-BDB4-09C6B25D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61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911280" y="2653605"/>
            <a:ext cx="2913275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Azure Percept Audio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6F334-D60B-4E81-9A11-6A3899CB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85" y="1971790"/>
            <a:ext cx="8222719" cy="319578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BD59C85-A4A4-465C-B615-3AA9DFF9675A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6C3DAFD-A0BA-4459-9F9D-A180335DB4D7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7D1F760-D592-4179-9467-77CE4835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39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911280" y="2653605"/>
            <a:ext cx="2913275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Azure</a:t>
            </a:r>
            <a:r>
              <a:rPr lang="en-US" sz="5507" dirty="0">
                <a:solidFill>
                  <a:schemeClr val="bg2"/>
                </a:solidFill>
              </a:rPr>
              <a:t> </a:t>
            </a:r>
            <a:r>
              <a:rPr lang="en-US" sz="5507" dirty="0">
                <a:solidFill>
                  <a:srgbClr val="63647A"/>
                </a:solidFill>
              </a:rPr>
              <a:t>Percept</a:t>
            </a:r>
            <a:r>
              <a:rPr lang="en-US" sz="5507" dirty="0">
                <a:solidFill>
                  <a:schemeClr val="bg2"/>
                </a:solidFill>
              </a:rPr>
              <a:t> </a:t>
            </a:r>
            <a:r>
              <a:rPr lang="en-US" sz="5507" dirty="0">
                <a:solidFill>
                  <a:srgbClr val="63647A"/>
                </a:solidFill>
              </a:rPr>
              <a:t>Audio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55743D-1F24-48FA-B0F2-72C538A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9" y="1971790"/>
            <a:ext cx="8352909" cy="192281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8E36FC9C-2A50-469B-A33B-A0B29C5A1C23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262CD3F-636C-43DC-B678-E44115070C76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7CFB960-45EF-48B0-BDDD-050207D2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27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CE3B1-1E08-4C0D-8F73-4B32A86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7" dirty="0"/>
              <a:t>Components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428F3405-A5B7-46E6-A2AE-823403C8FB5C}"/>
              </a:ext>
            </a:extLst>
          </p:cNvPr>
          <p:cNvSpPr txBox="1">
            <a:spLocks/>
          </p:cNvSpPr>
          <p:nvPr/>
        </p:nvSpPr>
        <p:spPr>
          <a:xfrm>
            <a:off x="911280" y="2653605"/>
            <a:ext cx="2913275" cy="1687315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200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5507" dirty="0">
                <a:solidFill>
                  <a:srgbClr val="63647A"/>
                </a:solidFill>
              </a:rPr>
              <a:t>Azure Percept DK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88A270-A20E-4A14-BFE8-DF0A4E28A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89" y="423002"/>
            <a:ext cx="3430020" cy="614852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3433D0F-1012-40AC-9540-2A4AD083F6CC}"/>
              </a:ext>
            </a:extLst>
          </p:cNvPr>
          <p:cNvGrpSpPr/>
          <p:nvPr/>
        </p:nvGrpSpPr>
        <p:grpSpPr>
          <a:xfrm>
            <a:off x="7874421" y="18207"/>
            <a:ext cx="4553223" cy="990738"/>
            <a:chOff x="7874421" y="18207"/>
            <a:chExt cx="4553223" cy="99073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368E226-17C9-4676-A791-6563000F0F35}"/>
                </a:ext>
              </a:extLst>
            </p:cNvPr>
            <p:cNvSpPr txBox="1"/>
            <p:nvPr/>
          </p:nvSpPr>
          <p:spPr>
            <a:xfrm>
              <a:off x="7874421" y="328910"/>
              <a:ext cx="1245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1338"/>
                  </a:solidFill>
                </a:rPr>
                <a:t>@tx_bals</a:t>
              </a:r>
              <a:endParaRPr lang="es-ES" dirty="0">
                <a:solidFill>
                  <a:srgbClr val="001338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1A90F59-E09C-40F3-A700-956774EF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8639" y="18207"/>
              <a:ext cx="3439005" cy="990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500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18F74480-EB95-4F36-87E3-7C3B480A8A70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 Azure 2022 Spain - Template.potx" id="{3D5870E1-997D-4E28-82A5-2A63A99F73C3}" vid="{E7B550EE-4293-4A82-A996-4931AD2A9FE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Azure 2022 Spain - Template</Template>
  <TotalTime>20</TotalTime>
  <Words>1374</Words>
  <Application>Microsoft Office PowerPoint</Application>
  <PresentationFormat>Personalizado</PresentationFormat>
  <Paragraphs>231</Paragraphs>
  <Slides>45</Slides>
  <Notes>20</Notes>
  <HiddenSlides>7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Presentación de PowerPoint</vt:lpstr>
      <vt:lpstr>Presentación de PowerPoint</vt:lpstr>
      <vt:lpstr>Azure Percept y Custom Vision</vt:lpstr>
      <vt:lpstr>Components</vt:lpstr>
      <vt:lpstr>Components</vt:lpstr>
      <vt:lpstr>Components</vt:lpstr>
      <vt:lpstr>Components</vt:lpstr>
      <vt:lpstr>Components</vt:lpstr>
      <vt:lpstr>Components</vt:lpstr>
      <vt:lpstr>Presentación de PowerPoint</vt:lpstr>
      <vt:lpstr>Scenarios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Fast development</vt:lpstr>
      <vt:lpstr>Fast development</vt:lpstr>
      <vt:lpstr>Fast custom development</vt:lpstr>
      <vt:lpstr>Fast custom development</vt:lpstr>
      <vt:lpstr>Fast custom development</vt:lpstr>
      <vt:lpstr>Fast custom development</vt:lpstr>
      <vt:lpstr>Fast custom development</vt:lpstr>
      <vt:lpstr>Fast custom development</vt:lpstr>
      <vt:lpstr>Fast custom development</vt:lpstr>
      <vt:lpstr>Fast custom development</vt:lpstr>
      <vt:lpstr>Fast custom development</vt:lpstr>
      <vt:lpstr>Custom development</vt:lpstr>
      <vt:lpstr>Custom development</vt:lpstr>
      <vt:lpstr>Custom development</vt:lpstr>
      <vt:lpstr>Custom development</vt:lpstr>
      <vt:lpstr>Custom development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Jose Manuel Gonzalez Balseiro</dc:creator>
  <cp:keywords/>
  <dc:description/>
  <cp:lastModifiedBy>Jose Manuel Gonzalez Balseiro</cp:lastModifiedBy>
  <cp:revision>2</cp:revision>
  <dcterms:created xsi:type="dcterms:W3CDTF">2022-05-03T08:53:48Z</dcterms:created>
  <dcterms:modified xsi:type="dcterms:W3CDTF">2022-05-03T09:14:20Z</dcterms:modified>
  <cp:category/>
</cp:coreProperties>
</file>